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5"/>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Lst>
  <p:sldSz cx="9144000" cy="5143500" type="screen16x9"/>
  <p:notesSz cx="6858000" cy="9144000"/>
  <p:embeddedFontLst>
    <p:embeddedFont>
      <p:font typeface="Tw Cen MT" pitchFamily="34" charset="0"/>
      <p:regular r:id="rId16"/>
      <p:bold r:id="rId17"/>
      <p:italic r:id="rId18"/>
      <p:boldItalic r:id="rId19"/>
    </p:embeddedFont>
    <p:embeddedFont>
      <p:font typeface="Proxima Nova" charset="0"/>
      <p:regular r:id="rId20"/>
      <p:bold r:id="rId21"/>
      <p:italic r:id="rId22"/>
      <p:boldItalic r:id="rId23"/>
    </p:embeddedFont>
    <p:embeddedFont>
      <p:font typeface="Wingdings 2" pitchFamily="18" charset="2"/>
      <p:regular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110" d="100"/>
          <a:sy n="110" d="100"/>
        </p:scale>
        <p:origin x="-658" y="-7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4478274"/>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4539996"/>
            <a:ext cx="2249424"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4533138"/>
            <a:ext cx="6784848"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3028950"/>
            <a:ext cx="6477000" cy="13716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4537528"/>
            <a:ext cx="6705600" cy="51435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4551524"/>
            <a:ext cx="2057400" cy="514350"/>
          </a:xfrm>
        </p:spPr>
        <p:txBody>
          <a:bodyPr>
            <a:noAutofit/>
          </a:bodyPr>
          <a:lstStyle>
            <a:lvl1pPr algn="ctr">
              <a:defRPr sz="2000">
                <a:solidFill>
                  <a:srgbClr val="FFFFFF"/>
                </a:solidFill>
              </a:defRPr>
            </a:lvl1pPr>
          </a:lstStyle>
          <a:p>
            <a:pPr algn="ctr" eaLnBrk="1" latinLnBrk="0" hangingPunct="1"/>
            <a:fld id="{23A271A1-F6D6-438B-A432-4747EE7ECD40}" type="datetimeFigureOut">
              <a:rPr lang="en-US" smtClean="0"/>
              <a:pPr algn="ctr" eaLnBrk="1" latinLnBrk="0" hangingPunct="1"/>
              <a:t>7/10/2024</a:t>
            </a:fld>
            <a:endParaRPr lang="en-US" sz="2000" dirty="0">
              <a:solidFill>
                <a:srgbClr val="FFFFFF"/>
              </a:solidFill>
            </a:endParaRPr>
          </a:p>
        </p:txBody>
      </p:sp>
      <p:sp>
        <p:nvSpPr>
          <p:cNvPr id="17" name="Footer Placeholder 16"/>
          <p:cNvSpPr>
            <a:spLocks noGrp="1"/>
          </p:cNvSpPr>
          <p:nvPr>
            <p:ph type="ftr" sz="quarter" idx="11"/>
          </p:nvPr>
        </p:nvSpPr>
        <p:spPr>
          <a:xfrm>
            <a:off x="2085393" y="177404"/>
            <a:ext cx="5867400" cy="273844"/>
          </a:xfrm>
        </p:spPr>
        <p:txBody>
          <a:bodyPr/>
          <a:lstStyle>
            <a:lvl1pPr algn="r">
              <a:defRPr>
                <a:solidFill>
                  <a:schemeClr val="tx2"/>
                </a:solidFill>
              </a:defRPr>
            </a:lvl1pPr>
          </a:lstStyle>
          <a:p>
            <a:pPr algn="r" eaLnBrk="1" latinLnBrk="0" hangingPunct="1"/>
            <a:endParaRPr kumimoji="0" lang="en-US" dirty="0">
              <a:solidFill>
                <a:schemeClr val="tx2"/>
              </a:solidFill>
            </a:endParaRPr>
          </a:p>
        </p:txBody>
      </p:sp>
      <p:sp>
        <p:nvSpPr>
          <p:cNvPr id="29" name="Slide Number Placeholder 28"/>
          <p:cNvSpPr>
            <a:spLocks noGrp="1"/>
          </p:cNvSpPr>
          <p:nvPr>
            <p:ph type="sldNum" sz="quarter" idx="12"/>
          </p:nvPr>
        </p:nvSpPr>
        <p:spPr>
          <a:xfrm>
            <a:off x="8001000" y="171450"/>
            <a:ext cx="838200" cy="285750"/>
          </a:xfrm>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overrideClrMapping bg1="dk1" tx1="lt1" bg2="dk2" tx2="lt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3A271A1-F6D6-438B-A432-4747EE7ECD40}" type="datetimeFigureOut">
              <a:rPr lang="en-US" smtClean="0"/>
              <a:pPr/>
              <a:t>7/10/2024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457201"/>
            <a:ext cx="2057400" cy="4137422"/>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457200"/>
            <a:ext cx="5562600" cy="413742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4686302"/>
            <a:ext cx="2209800" cy="273844"/>
          </a:xfrm>
        </p:spPr>
        <p:txBody>
          <a:bodyPr/>
          <a:lstStyle/>
          <a:p>
            <a:fld id="{23A271A1-F6D6-438B-A432-4747EE7ECD40}" type="datetimeFigureOut">
              <a:rPr lang="en-US" smtClean="0"/>
              <a:pPr/>
              <a:t>7/10/2024</a:t>
            </a:fld>
            <a:endParaRPr lang="en-US" dirty="0"/>
          </a:p>
        </p:txBody>
      </p:sp>
      <p:sp>
        <p:nvSpPr>
          <p:cNvPr id="5" name="Footer Placeholder 4"/>
          <p:cNvSpPr>
            <a:spLocks noGrp="1"/>
          </p:cNvSpPr>
          <p:nvPr>
            <p:ph type="ftr" sz="quarter" idx="11"/>
          </p:nvPr>
        </p:nvSpPr>
        <p:spPr>
          <a:xfrm>
            <a:off x="457202" y="4686156"/>
            <a:ext cx="5573483" cy="273844"/>
          </a:xfrm>
        </p:spPr>
        <p:txBody>
          <a:bodyPr/>
          <a:lstStyle/>
          <a:p>
            <a:endParaRPr kumimoji="0" lang="en-US" dirty="0"/>
          </a:p>
        </p:txBody>
      </p:sp>
      <p:sp>
        <p:nvSpPr>
          <p:cNvPr id="7" name="Rectangle 6"/>
          <p:cNvSpPr/>
          <p:nvPr/>
        </p:nvSpPr>
        <p:spPr bwMode="white">
          <a:xfrm>
            <a:off x="6096318" y="0"/>
            <a:ext cx="320040" cy="51435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457200"/>
            <a:ext cx="228600" cy="46863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40005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6056313" y="77787"/>
            <a:ext cx="400050" cy="244476"/>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3"/>
        <p:cNvGrpSpPr/>
        <p:nvPr/>
      </p:nvGrpSpPr>
      <p:grpSpPr>
        <a:xfrm>
          <a:off x="0" y="0"/>
          <a:ext cx="0" cy="0"/>
          <a:chOff x="0" y="0"/>
          <a:chExt cx="0" cy="0"/>
        </a:xfrm>
      </p:grpSpPr>
      <p:sp>
        <p:nvSpPr>
          <p:cNvPr id="25" name="Google Shape;25;p5"/>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695275"/>
            <a:ext cx="85206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23A271A1-F6D6-438B-A432-4747EE7ECD40}" type="datetimeFigureOut">
              <a:rPr lang="en-US" smtClean="0"/>
              <a:pPr/>
              <a:t>7/10/2024</a:t>
            </a:fld>
            <a:endParaRPr lang="en-US" dirty="0"/>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1" y="2057400"/>
            <a:ext cx="7123113" cy="1254919"/>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143000"/>
            <a:ext cx="9144000" cy="8572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00150"/>
            <a:ext cx="1295400" cy="7429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200150"/>
            <a:ext cx="7772400" cy="7429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200150"/>
            <a:ext cx="7620000" cy="74295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23A271A1-F6D6-438B-A432-4747EE7ECD40}" type="datetimeFigureOut">
              <a:rPr lang="en-US" smtClean="0"/>
              <a:pPr/>
              <a:t>7/10/2024</a:t>
            </a:fld>
            <a:endParaRPr lang="en-US"/>
          </a:p>
        </p:txBody>
      </p:sp>
      <p:sp>
        <p:nvSpPr>
          <p:cNvPr id="13" name="Slide Number Placeholder 12"/>
          <p:cNvSpPr>
            <a:spLocks noGrp="1"/>
          </p:cNvSpPr>
          <p:nvPr>
            <p:ph type="sldNum" sz="quarter" idx="11"/>
          </p:nvPr>
        </p:nvSpPr>
        <p:spPr>
          <a:xfrm>
            <a:off x="0" y="1314450"/>
            <a:ext cx="1295400" cy="526257"/>
          </a:xfrm>
        </p:spPr>
        <p:txBody>
          <a:bodyPr>
            <a:noAutofit/>
          </a:bodyPr>
          <a:lstStyle>
            <a:lvl1pPr>
              <a:defRPr sz="2400">
                <a:solidFill>
                  <a:srgbClr val="FFFFFF"/>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14" name="Footer Placeholder 13"/>
          <p:cNvSpPr>
            <a:spLocks noGrp="1"/>
          </p:cNvSpPr>
          <p:nvPr>
            <p:ph type="ftr" sz="quarter" idx="12"/>
          </p:nvPr>
        </p:nvSpPr>
        <p:spPr/>
        <p:txBody>
          <a:bodyPr/>
          <a:lstStyle/>
          <a:p>
            <a:endParaRPr kumimoji="0" 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192175"/>
            <a:ext cx="3886200" cy="3429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192175"/>
            <a:ext cx="3886200" cy="3429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23A271A1-F6D6-438B-A432-4747EE7ECD40}" type="datetimeFigureOut">
              <a:rPr lang="en-US" smtClean="0"/>
              <a:pPr/>
              <a:t>7/10/2024</a:t>
            </a:fld>
            <a:endParaRPr lang="en-US"/>
          </a:p>
        </p:txBody>
      </p:sp>
      <p:sp>
        <p:nvSpPr>
          <p:cNvPr id="10" name="Slide Number Placeholder 9"/>
          <p:cNvSpPr>
            <a:spLocks noGrp="1"/>
          </p:cNvSpPr>
          <p:nvPr>
            <p:ph type="sldNum" sz="quarter" idx="16"/>
          </p:nvPr>
        </p:nvSpPr>
        <p:spPr/>
        <p:txBody>
          <a:bodyPr rtlCol="0"/>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12" name="Footer Placeholder 11"/>
          <p:cNvSpPr>
            <a:spLocks noGrp="1"/>
          </p:cNvSpPr>
          <p:nvPr>
            <p:ph type="ftr" sz="quarter" idx="17"/>
          </p:nvPr>
        </p:nvSpPr>
        <p:spPr/>
        <p:txBody>
          <a:bodyPr rtlCol="0"/>
          <a:lstStyle/>
          <a:p>
            <a:endParaRPr kumimoji="0"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04787"/>
            <a:ext cx="8153400" cy="652463"/>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1828800"/>
            <a:ext cx="3886200" cy="268605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1828800"/>
            <a:ext cx="3886200" cy="268605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23A271A1-F6D6-438B-A432-4747EE7ECD40}" type="datetimeFigureOut">
              <a:rPr lang="en-US" smtClean="0"/>
              <a:pPr/>
              <a:t>7/10/2024</a:t>
            </a:fld>
            <a:endParaRPr lang="en-US"/>
          </a:p>
        </p:txBody>
      </p:sp>
      <p:sp>
        <p:nvSpPr>
          <p:cNvPr id="12" name="Slide Number Placeholder 11"/>
          <p:cNvSpPr>
            <a:spLocks noGrp="1"/>
          </p:cNvSpPr>
          <p:nvPr>
            <p:ph type="sldNum" sz="quarter" idx="16"/>
          </p:nvPr>
        </p:nvSpPr>
        <p:spPr/>
        <p:txBody>
          <a:bodyPr rtlCol="0"/>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14" name="Footer Placeholder 13"/>
          <p:cNvSpPr>
            <a:spLocks noGrp="1"/>
          </p:cNvSpPr>
          <p:nvPr>
            <p:ph type="ftr" sz="quarter" idx="17"/>
          </p:nvPr>
        </p:nvSpPr>
        <p:spPr/>
        <p:txBody>
          <a:bodyPr rtlCol="0"/>
          <a:lstStyle/>
          <a:p>
            <a:endParaRPr kumimoji="0" lang="en-US"/>
          </a:p>
        </p:txBody>
      </p:sp>
      <p:sp>
        <p:nvSpPr>
          <p:cNvPr id="16" name="Text Placeholder 15"/>
          <p:cNvSpPr>
            <a:spLocks noGrp="1"/>
          </p:cNvSpPr>
          <p:nvPr>
            <p:ph type="body" sz="quarter" idx="1"/>
          </p:nvPr>
        </p:nvSpPr>
        <p:spPr>
          <a:xfrm>
            <a:off x="609600" y="1314450"/>
            <a:ext cx="3886200" cy="48006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314450"/>
            <a:ext cx="3886200" cy="48006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23A271A1-F6D6-438B-A432-4747EE7ECD40}" type="datetimeFigureOut">
              <a:rPr lang="en-US" smtClean="0"/>
              <a:pPr/>
              <a:t>7/10/2024</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A271A1-F6D6-438B-A432-4747EE7ECD40}" type="datetimeFigureOut">
              <a:rPr lang="en-US" smtClean="0"/>
              <a:pPr/>
              <a:t>7/10/2024</a:t>
            </a:fld>
            <a:endParaRPr lang="en-US"/>
          </a:p>
        </p:txBody>
      </p:sp>
      <p:sp>
        <p:nvSpPr>
          <p:cNvPr id="3" name="Footer Placeholder 2"/>
          <p:cNvSpPr>
            <a:spLocks noGrp="1"/>
          </p:cNvSpPr>
          <p:nvPr>
            <p:ph type="ftr" sz="quarter" idx="11"/>
          </p:nvPr>
        </p:nvSpPr>
        <p:spPr/>
        <p:txBody>
          <a:bodyPr/>
          <a:lstStyle/>
          <a:p>
            <a:endParaRPr kumimoji="0" lang="en-US" dirty="0"/>
          </a:p>
        </p:txBody>
      </p:sp>
      <p:sp>
        <p:nvSpPr>
          <p:cNvPr id="4" name="Slide Number Placeholder 3"/>
          <p:cNvSpPr>
            <a:spLocks noGrp="1"/>
          </p:cNvSpPr>
          <p:nvPr>
            <p:ph type="sldNum" sz="quarter" idx="12"/>
          </p:nvPr>
        </p:nvSpPr>
        <p:spPr>
          <a:xfrm>
            <a:off x="0" y="4686300"/>
            <a:ext cx="533400" cy="285750"/>
          </a:xfrm>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04787"/>
            <a:ext cx="8077200" cy="652463"/>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23A271A1-F6D6-438B-A432-4747EE7ECD40}" type="datetimeFigureOut">
              <a:rPr lang="en-US" smtClean="0"/>
              <a:pPr/>
              <a:t>7/10/2024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3" name="Text Placeholder 2"/>
          <p:cNvSpPr>
            <a:spLocks noGrp="1"/>
          </p:cNvSpPr>
          <p:nvPr>
            <p:ph type="body" idx="2"/>
          </p:nvPr>
        </p:nvSpPr>
        <p:spPr>
          <a:xfrm>
            <a:off x="609600" y="1314450"/>
            <a:ext cx="1600200" cy="325755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314450"/>
            <a:ext cx="6400800" cy="33147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4114800"/>
            <a:ext cx="7315200" cy="51435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3429000"/>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3497580"/>
            <a:ext cx="1463040"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3490722"/>
            <a:ext cx="7598664"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3486150"/>
            <a:ext cx="7315200" cy="51435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515035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4686300"/>
            <a:ext cx="2667000" cy="273844"/>
          </a:xfrm>
        </p:spPr>
        <p:txBody>
          <a:bodyPr rtlCol="0"/>
          <a:lstStyle/>
          <a:p>
            <a:fld id="{23A271A1-F6D6-438B-A432-4747EE7ECD40}" type="datetimeFigureOut">
              <a:rPr lang="en-US" smtClean="0"/>
              <a:pPr/>
              <a:t>7/10/2024</a:t>
            </a:fld>
            <a:endParaRPr lang="en-US"/>
          </a:p>
        </p:txBody>
      </p:sp>
      <p:sp>
        <p:nvSpPr>
          <p:cNvPr id="13" name="Slide Number Placeholder 12"/>
          <p:cNvSpPr>
            <a:spLocks noGrp="1"/>
          </p:cNvSpPr>
          <p:nvPr>
            <p:ph type="sldNum" sz="quarter" idx="11"/>
          </p:nvPr>
        </p:nvSpPr>
        <p:spPr>
          <a:xfrm>
            <a:off x="0" y="3500437"/>
            <a:ext cx="1447800" cy="497684"/>
          </a:xfrm>
        </p:spPr>
        <p:txBody>
          <a:bodyPr rtlCol="0"/>
          <a:lstStyle>
            <a:lvl1pPr>
              <a:defRPr sz="2800"/>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14" name="Footer Placeholder 13"/>
          <p:cNvSpPr>
            <a:spLocks noGrp="1"/>
          </p:cNvSpPr>
          <p:nvPr>
            <p:ph type="ftr" sz="quarter" idx="12"/>
          </p:nvPr>
        </p:nvSpPr>
        <p:spPr>
          <a:xfrm>
            <a:off x="1600200" y="4686155"/>
            <a:ext cx="4572000" cy="273844"/>
          </a:xfrm>
        </p:spPr>
        <p:txBody>
          <a:bodyPr rtlCol="0"/>
          <a:lstStyle/>
          <a:p>
            <a:endParaRPr kumimoji="0" lang="en-US" dirty="0"/>
          </a:p>
        </p:txBody>
      </p:sp>
      <p:sp>
        <p:nvSpPr>
          <p:cNvPr id="3" name="Picture Placeholder 2"/>
          <p:cNvSpPr>
            <a:spLocks noGrp="1"/>
          </p:cNvSpPr>
          <p:nvPr>
            <p:ph type="pic" idx="1"/>
          </p:nvPr>
        </p:nvSpPr>
        <p:spPr>
          <a:xfrm>
            <a:off x="1560576" y="0"/>
            <a:ext cx="7583424" cy="3426714"/>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71450"/>
            <a:ext cx="8153400" cy="74295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200150"/>
            <a:ext cx="8153400" cy="339471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4686300"/>
            <a:ext cx="2667000" cy="273844"/>
          </a:xfrm>
          <a:prstGeom prst="rect">
            <a:avLst/>
          </a:prstGeom>
        </p:spPr>
        <p:txBody>
          <a:bodyPr vert="horz" anchor="ctr" anchorCtr="0"/>
          <a:lstStyle>
            <a:lvl1pPr algn="l" eaLnBrk="1" latinLnBrk="0" hangingPunct="1">
              <a:defRPr kumimoji="0" sz="1400">
                <a:solidFill>
                  <a:schemeClr val="tx2"/>
                </a:solidFill>
              </a:defRPr>
            </a:lvl1pPr>
          </a:lstStyle>
          <a:p>
            <a:fld id="{23A271A1-F6D6-438B-A432-4747EE7ECD40}" type="datetimeFigureOut">
              <a:rPr lang="en-US" smtClean="0"/>
              <a:pPr/>
              <a:t>7/10/2024</a:t>
            </a:fld>
            <a:endParaRPr lang="en-US" sz="1400" dirty="0">
              <a:solidFill>
                <a:schemeClr val="tx2"/>
              </a:solidFill>
            </a:endParaRPr>
          </a:p>
        </p:txBody>
      </p:sp>
      <p:sp>
        <p:nvSpPr>
          <p:cNvPr id="3" name="Footer Placeholder 2"/>
          <p:cNvSpPr>
            <a:spLocks noGrp="1"/>
          </p:cNvSpPr>
          <p:nvPr>
            <p:ph type="ftr" sz="quarter" idx="3"/>
          </p:nvPr>
        </p:nvSpPr>
        <p:spPr>
          <a:xfrm>
            <a:off x="609601" y="4686155"/>
            <a:ext cx="5421083" cy="273844"/>
          </a:xfrm>
          <a:prstGeom prst="rect">
            <a:avLst/>
          </a:prstGeom>
        </p:spPr>
        <p:txBody>
          <a:bodyPr vert="horz" anchor="ctr"/>
          <a:lstStyle>
            <a:lvl1pPr algn="r" eaLnBrk="1" latinLnBrk="0" hangingPunct="1">
              <a:defRPr kumimoji="0" sz="1400">
                <a:solidFill>
                  <a:schemeClr val="tx2"/>
                </a:solidFill>
              </a:defRPr>
            </a:lvl1pPr>
          </a:lstStyle>
          <a:p>
            <a:pPr algn="r" eaLnBrk="1" latinLnBrk="0" hangingPunct="1"/>
            <a:endParaRPr kumimoji="0" lang="en-US" sz="1400" dirty="0">
              <a:solidFill>
                <a:schemeClr val="tx2"/>
              </a:solidFill>
            </a:endParaRPr>
          </a:p>
        </p:txBody>
      </p:sp>
      <p:sp>
        <p:nvSpPr>
          <p:cNvPr id="7" name="Rectangle 6"/>
          <p:cNvSpPr/>
          <p:nvPr/>
        </p:nvSpPr>
        <p:spPr bwMode="white">
          <a:xfrm>
            <a:off x="0" y="925830"/>
            <a:ext cx="9144000" cy="24003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960120"/>
            <a:ext cx="533400" cy="1714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960120"/>
            <a:ext cx="8553450" cy="1714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954167"/>
            <a:ext cx="533400" cy="183357"/>
          </a:xfrm>
          <a:prstGeom prst="rect">
            <a:avLst/>
          </a:prstGeom>
        </p:spPr>
        <p:txBody>
          <a:bodyPr vert="horz" anchor="ctr" anchorCtr="0">
            <a:normAutofit/>
          </a:bodyPr>
          <a:lstStyle>
            <a:lvl1pPr algn="ctr" eaLnBrk="1" latinLnBrk="0" hangingPunct="1">
              <a:defRPr kumimoji="0" sz="1400" b="1">
                <a:solidFill>
                  <a:srgbClr val="FFFFFF"/>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Leader Election Project Overview</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132040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Introduction to the Leader Election Project:</a:t>
            </a:r>
            <a:r>
              <a:rPr sz="1300" b="0" i="0">
                <a:solidFill>
                  <a:srgbClr val="616161"/>
                </a:solidFill>
                <a:latin typeface="Proxima Nova"/>
              </a:rPr>
              <a:t> An overview of the project focusing on creating a consensus algorithm using VRF for a fair and verifiable leader election process among a network of nodes.</a:t>
            </a:r>
          </a:p>
        </p:txBody>
      </p:sp>
      <p:sp>
        <p:nvSpPr>
          <p:cNvPr id="8" name="Rectangle 7"/>
          <p:cNvSpPr/>
          <p:nvPr/>
        </p:nvSpPr>
        <p:spPr>
          <a:xfrm>
            <a:off x="47244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3h85yxkd.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Why VRF</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1940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Traditional Leader Election Vulnerabilities:</a:t>
            </a:r>
            <a:r>
              <a:rPr sz="1300" b="0" i="0">
                <a:solidFill>
                  <a:srgbClr val="616161"/>
                </a:solidFill>
                <a:latin typeface="Proxima Nova"/>
              </a:rPr>
              <a:t> In normal leader election, the nodes are exposed before they generate the block, making them susceptible to DoS attacks or other types of attacks.</a:t>
            </a:r>
          </a:p>
          <a:p>
            <a:pPr marL="228600" lvl="1" indent="-91440" algn="l">
              <a:spcBef>
                <a:spcPts val="1200"/>
              </a:spcBef>
              <a:spcAft>
                <a:spcPts val="0"/>
              </a:spcAft>
              <a:buSzPct val="100000"/>
              <a:buFont typeface="Arial"/>
              <a:buChar char="•"/>
            </a:pPr>
            <a:r>
              <a:rPr sz="1300" b="1" i="0">
                <a:solidFill>
                  <a:srgbClr val="616161"/>
                </a:solidFill>
                <a:latin typeface="Proxima Nova"/>
              </a:rPr>
              <a:t>Advantages of VRF:</a:t>
            </a:r>
            <a:r>
              <a:rPr sz="1300" b="0" i="0">
                <a:solidFill>
                  <a:srgbClr val="616161"/>
                </a:solidFill>
                <a:latin typeface="Proxima Nova"/>
              </a:rPr>
              <a:t> VRF ensures that nodes are not exposed by making the pseudorandom function random, providing enhanced security and fairness in the leader election process.</a:t>
            </a:r>
          </a:p>
        </p:txBody>
      </p:sp>
      <p:sp>
        <p:nvSpPr>
          <p:cNvPr id="8" name="Rectangle 7"/>
          <p:cNvSpPr/>
          <p:nvPr/>
        </p:nvSpPr>
        <p:spPr>
          <a:xfrm>
            <a:off x="47244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yk82d5lr.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Application on Mobile Application</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1940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Mobile Integration:</a:t>
            </a:r>
            <a:r>
              <a:rPr sz="1300" b="0" i="0">
                <a:solidFill>
                  <a:srgbClr val="616161"/>
                </a:solidFill>
                <a:latin typeface="Proxima Nova"/>
              </a:rPr>
              <a:t> Servers can be set up to save nodes and their contributions. When a node wants to mine a block, it initiates the election process by calling other nodes.</a:t>
            </a:r>
          </a:p>
          <a:p>
            <a:pPr marL="228600" lvl="1" indent="-91440" algn="l">
              <a:spcBef>
                <a:spcPts val="1200"/>
              </a:spcBef>
              <a:spcAft>
                <a:spcPts val="0"/>
              </a:spcAft>
              <a:buSzPct val="100000"/>
              <a:buFont typeface="Arial"/>
              <a:buChar char="•"/>
            </a:pPr>
            <a:r>
              <a:rPr sz="1300" b="1" i="0">
                <a:solidFill>
                  <a:srgbClr val="616161"/>
                </a:solidFill>
                <a:latin typeface="Proxima Nova"/>
              </a:rPr>
              <a:t>Process Flow:</a:t>
            </a:r>
            <a:r>
              <a:rPr sz="1300" b="0" i="0">
                <a:solidFill>
                  <a:srgbClr val="616161"/>
                </a:solidFill>
                <a:latin typeface="Proxima Nova"/>
              </a:rPr>
              <a:t> Nodes return their hash if they are selected. The initiating node passes these hashes to other nodes for verification. The node with the minimum hash among the final few candidates is selected as the leader.</a:t>
            </a:r>
          </a:p>
        </p:txBody>
      </p:sp>
      <p:sp>
        <p:nvSpPr>
          <p:cNvPr id="8" name="Rectangle 7"/>
          <p:cNvSpPr/>
          <p:nvPr/>
        </p:nvSpPr>
        <p:spPr>
          <a:xfrm>
            <a:off x="47244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45tygdud.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Problem Encountered</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3464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Problem:</a:t>
            </a:r>
            <a:r>
              <a:rPr sz="1300" b="0" i="0">
                <a:solidFill>
                  <a:srgbClr val="616161"/>
                </a:solidFill>
                <a:latin typeface="Proxima Nova"/>
              </a:rPr>
              <a:t> Using SHA-256 with ECDSA for hash generation resulted in hashes that were very close to each other and not uniformly distributed.</a:t>
            </a:r>
          </a:p>
          <a:p>
            <a:pPr marL="228600" lvl="1" indent="-91440" algn="l">
              <a:spcBef>
                <a:spcPts val="1200"/>
              </a:spcBef>
              <a:spcAft>
                <a:spcPts val="0"/>
              </a:spcAft>
              <a:buSzPct val="100000"/>
              <a:buFont typeface="Arial"/>
              <a:buChar char="•"/>
            </a:pPr>
            <a:r>
              <a:rPr sz="1300" b="1" i="0">
                <a:solidFill>
                  <a:srgbClr val="616161"/>
                </a:solidFill>
                <a:latin typeface="Proxima Nova"/>
              </a:rPr>
              <a:t>Solution Implemented:</a:t>
            </a:r>
            <a:r>
              <a:rPr sz="1300" b="0" i="0">
                <a:solidFill>
                  <a:srgbClr val="616161"/>
                </a:solidFill>
                <a:latin typeface="Proxima Nova"/>
              </a:rPr>
              <a:t> Reversed the hash and converted it to a range of 0-1 by dividing by 2^n, where n is the number of bits in the hash.</a:t>
            </a:r>
          </a:p>
          <a:p>
            <a:pPr marL="228600" lvl="1" indent="-91440" algn="l">
              <a:spcBef>
                <a:spcPts val="1200"/>
              </a:spcBef>
              <a:spcAft>
                <a:spcPts val="0"/>
              </a:spcAft>
              <a:buSzPct val="100000"/>
              <a:buFont typeface="Arial"/>
              <a:buChar char="•"/>
            </a:pPr>
            <a:r>
              <a:rPr sz="1300" b="1" i="0">
                <a:solidFill>
                  <a:srgbClr val="616161"/>
                </a:solidFill>
                <a:latin typeface="Proxima Nova"/>
              </a:rPr>
              <a:t>Application:</a:t>
            </a:r>
            <a:r>
              <a:rPr sz="1300" b="0" i="0">
                <a:solidFill>
                  <a:srgbClr val="616161"/>
                </a:solidFill>
                <a:latin typeface="Proxima Nova"/>
              </a:rPr>
              <a:t> This method enhances the uniformity of hash distribution, critical for applications where the number of leaders should be less.</a:t>
            </a:r>
          </a:p>
        </p:txBody>
      </p:sp>
      <p:sp>
        <p:nvSpPr>
          <p:cNvPr id="8" name="Rectangle 7"/>
          <p:cNvSpPr/>
          <p:nvPr/>
        </p:nvSpPr>
        <p:spPr>
          <a:xfrm>
            <a:off x="47244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90bg4tmm.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Conclusion</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19883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Summary of Process:</a:t>
            </a:r>
            <a:r>
              <a:rPr sz="1300" b="0" i="0">
                <a:solidFill>
                  <a:srgbClr val="616161"/>
                </a:solidFill>
                <a:latin typeface="Proxima Nova"/>
              </a:rPr>
              <a:t> The project demonstrates a secure and fair leader election process using a VRF, ensuring that the elected leader is verifiably chosen based on node contributions.</a:t>
            </a:r>
          </a:p>
          <a:p>
            <a:pPr marL="228600" lvl="1" indent="-91440" algn="l">
              <a:spcBef>
                <a:spcPts val="1200"/>
              </a:spcBef>
              <a:spcAft>
                <a:spcPts val="0"/>
              </a:spcAft>
              <a:buSzPct val="100000"/>
              <a:buFont typeface="Arial"/>
              <a:buChar char="•"/>
            </a:pPr>
            <a:r>
              <a:rPr sz="1300" b="1" i="0">
                <a:solidFill>
                  <a:srgbClr val="616161"/>
                </a:solidFill>
                <a:latin typeface="Proxima Nova"/>
              </a:rPr>
              <a:t>Advantages:</a:t>
            </a:r>
            <a:r>
              <a:rPr sz="1300" b="0" i="0">
                <a:solidFill>
                  <a:srgbClr val="616161"/>
                </a:solidFill>
                <a:latin typeface="Proxima Nova"/>
              </a:rPr>
              <a:t> This approach combines cryptographic techniques and probabilistic methods to achieve consensus in a decentralized network.</a:t>
            </a:r>
          </a:p>
        </p:txBody>
      </p:sp>
      <p:sp>
        <p:nvSpPr>
          <p:cNvPr id="8" name="Rectangle 7"/>
          <p:cNvSpPr/>
          <p:nvPr/>
        </p:nvSpPr>
        <p:spPr>
          <a:xfrm>
            <a:off x="47244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gpybq2pc.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Project Structure</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1407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Gradle Build Scripts:</a:t>
            </a:r>
            <a:r>
              <a:rPr sz="1300" b="0" i="0">
                <a:solidFill>
                  <a:srgbClr val="616161"/>
                </a:solidFill>
                <a:latin typeface="Proxima Nova"/>
              </a:rPr>
              <a:t> Used for setting up and managing the project dependencies and configuration.</a:t>
            </a:r>
          </a:p>
          <a:p>
            <a:pPr marL="228600" lvl="1" indent="-91440" algn="l">
              <a:spcBef>
                <a:spcPts val="1200"/>
              </a:spcBef>
              <a:spcAft>
                <a:spcPts val="0"/>
              </a:spcAft>
              <a:buSzPct val="100000"/>
              <a:buFont typeface="Arial"/>
              <a:buChar char="•"/>
            </a:pPr>
            <a:r>
              <a:rPr sz="1300" b="1" i="0">
                <a:solidFill>
                  <a:srgbClr val="616161"/>
                </a:solidFill>
                <a:latin typeface="Proxima Nova"/>
              </a:rPr>
              <a:t>Source Code:</a:t>
            </a:r>
            <a:r>
              <a:rPr sz="1300" b="0" i="0">
                <a:solidFill>
                  <a:srgbClr val="616161"/>
                </a:solidFill>
                <a:latin typeface="Proxima Nova"/>
              </a:rPr>
              <a:t> Contains the implementation of the consensus algorithm and leader election.</a:t>
            </a:r>
          </a:p>
          <a:p>
            <a:pPr marL="228600" lvl="1" indent="-91440" algn="l">
              <a:spcBef>
                <a:spcPts val="1200"/>
              </a:spcBef>
              <a:spcAft>
                <a:spcPts val="0"/>
              </a:spcAft>
              <a:buSzPct val="100000"/>
              <a:buFont typeface="Arial"/>
              <a:buChar char="•"/>
            </a:pPr>
            <a:r>
              <a:rPr sz="1300" b="1" i="0">
                <a:solidFill>
                  <a:srgbClr val="616161"/>
                </a:solidFill>
                <a:latin typeface="Proxima Nova"/>
              </a:rPr>
              <a:t>Dependencies and Configuration:</a:t>
            </a:r>
            <a:r>
              <a:rPr sz="1300" b="0" i="0">
                <a:solidFill>
                  <a:srgbClr val="616161"/>
                </a:solidFill>
                <a:latin typeface="Proxima Nova"/>
              </a:rPr>
              <a:t> The project uses Kotlin and several cryptographic libraries for VRF and secure random number generation.</a:t>
            </a:r>
          </a:p>
        </p:txBody>
      </p:sp>
      <p:sp>
        <p:nvSpPr>
          <p:cNvPr id="8" name="Rectangle 7"/>
          <p:cNvSpPr/>
          <p:nvPr/>
        </p:nvSpPr>
        <p:spPr>
          <a:xfrm>
            <a:off x="47244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yu2j4eat.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Main Execution Flow</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49382"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249334"/>
          </a:xfrm>
          <a:prstGeom prst="rect">
            <a:avLst/>
          </a:prstGeom>
          <a:noFill/>
          <a:ln>
            <a:noFill/>
          </a:ln>
        </p:spPr>
        <p:txBody>
          <a:bodyPr wrap="square" lIns="190500" tIns="0" rIns="0" bIns="190500" anchor="t">
            <a:spAutoFit/>
          </a:bodyPr>
          <a:lstStyle/>
          <a:p>
            <a:pPr marL="228600" indent="-91440">
              <a:spcBef>
                <a:spcPts val="0"/>
              </a:spcBef>
              <a:spcAft>
                <a:spcPts val="800"/>
              </a:spcAft>
              <a:buSzPct val="100000"/>
            </a:pPr>
            <a:r>
              <a:rPr sz="1300" b="1" i="0" smtClean="0">
                <a:solidFill>
                  <a:srgbClr val="616161"/>
                </a:solidFill>
                <a:latin typeface="Proxima Nova"/>
              </a:rPr>
              <a:t>Initialization:</a:t>
            </a:r>
            <a:r>
              <a:rPr lang="en-IN" sz="1300" dirty="0" smtClean="0">
                <a:solidFill>
                  <a:srgbClr val="616161"/>
                </a:solidFill>
                <a:latin typeface="Proxima Nova"/>
              </a:rPr>
              <a:t> </a:t>
            </a:r>
            <a:r>
              <a:rPr sz="1300" b="0" i="0" smtClean="0">
                <a:solidFill>
                  <a:srgbClr val="616161"/>
                </a:solidFill>
                <a:latin typeface="Proxima Nova"/>
              </a:rPr>
              <a:t>Create </a:t>
            </a:r>
            <a:r>
              <a:rPr sz="1300" b="0" i="0">
                <a:solidFill>
                  <a:srgbClr val="616161"/>
                </a:solidFill>
                <a:latin typeface="Proxima Nova"/>
              </a:rPr>
              <a:t>a VRF instance and secure random number </a:t>
            </a:r>
            <a:r>
              <a:rPr sz="1300" b="0" i="0" smtClean="0">
                <a:solidFill>
                  <a:srgbClr val="616161"/>
                </a:solidFill>
                <a:latin typeface="Proxima Nova"/>
              </a:rPr>
              <a:t>generator.Generate </a:t>
            </a:r>
            <a:r>
              <a:rPr sz="1300" b="0" i="0">
                <a:solidFill>
                  <a:srgbClr val="616161"/>
                </a:solidFill>
                <a:latin typeface="Proxima Nova"/>
              </a:rPr>
              <a:t>a global randomness </a:t>
            </a:r>
            <a:r>
              <a:rPr sz="1300" b="0" i="0" smtClean="0">
                <a:solidFill>
                  <a:srgbClr val="616161"/>
                </a:solidFill>
                <a:latin typeface="Proxima Nova"/>
              </a:rPr>
              <a:t>value.Initialize </a:t>
            </a:r>
            <a:r>
              <a:rPr sz="1300" b="0" i="0">
                <a:solidFill>
                  <a:srgbClr val="616161"/>
                </a:solidFill>
                <a:latin typeface="Proxima Nova"/>
              </a:rPr>
              <a:t>any number of nodes each with a unique key pair and contribution value.</a:t>
            </a:r>
          </a:p>
          <a:p>
            <a:pPr marL="228600" lvl="1" indent="-91440">
              <a:spcBef>
                <a:spcPts val="1200"/>
              </a:spcBef>
              <a:spcAft>
                <a:spcPts val="0"/>
              </a:spcAft>
              <a:buSzPct val="100000"/>
            </a:pPr>
            <a:r>
              <a:rPr sz="1300" b="1" i="0">
                <a:solidFill>
                  <a:srgbClr val="616161"/>
                </a:solidFill>
                <a:latin typeface="Proxima Nova"/>
              </a:rPr>
              <a:t>Leader Election:</a:t>
            </a:r>
            <a:r>
              <a:rPr sz="1300" b="0" i="0">
                <a:solidFill>
                  <a:srgbClr val="616161"/>
                </a:solidFill>
                <a:latin typeface="Proxima Nova"/>
              </a:rPr>
              <a:t> </a:t>
            </a:r>
            <a:r>
              <a:rPr sz="1300" b="0" i="0" smtClean="0">
                <a:solidFill>
                  <a:srgbClr val="616161"/>
                </a:solidFill>
                <a:latin typeface="Proxima Nova"/>
              </a:rPr>
              <a:t>Use </a:t>
            </a:r>
            <a:r>
              <a:rPr sz="1300" b="0" i="0">
                <a:solidFill>
                  <a:srgbClr val="616161"/>
                </a:solidFill>
                <a:latin typeface="Proxima Nova"/>
              </a:rPr>
              <a:t>the VRF to generate a hash for each node based on the global randomness and the node's private </a:t>
            </a:r>
            <a:r>
              <a:rPr sz="1300" b="0" i="0" smtClean="0">
                <a:solidFill>
                  <a:srgbClr val="616161"/>
                </a:solidFill>
                <a:latin typeface="Proxima Nova"/>
              </a:rPr>
              <a:t>key.Elect </a:t>
            </a:r>
            <a:r>
              <a:rPr sz="1300" b="0" i="0">
                <a:solidFill>
                  <a:srgbClr val="616161"/>
                </a:solidFill>
                <a:latin typeface="Proxima Nova"/>
              </a:rPr>
              <a:t>the node with the minimum hash value that passes the selection criteria as the leader.</a:t>
            </a:r>
          </a:p>
        </p:txBody>
      </p:sp>
      <p:sp>
        <p:nvSpPr>
          <p:cNvPr id="8" name="Rectangle 7"/>
          <p:cNvSpPr/>
          <p:nvPr/>
        </p:nvSpPr>
        <p:spPr>
          <a:xfrm>
            <a:off x="47244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3pvex705.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Global Configuration</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157698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Global Randomness:</a:t>
            </a:r>
            <a:r>
              <a:rPr sz="1300" b="0" i="0">
                <a:solidFill>
                  <a:srgbClr val="616161"/>
                </a:solidFill>
                <a:latin typeface="Proxima Nova"/>
              </a:rPr>
              <a:t> A random value used for generating hashes (Generated by the node starting the election and shared to the nodes who are taking part).</a:t>
            </a:r>
          </a:p>
          <a:p>
            <a:pPr marL="228600" lvl="1" indent="-91440" algn="l">
              <a:spcBef>
                <a:spcPts val="1200"/>
              </a:spcBef>
              <a:spcAft>
                <a:spcPts val="0"/>
              </a:spcAft>
              <a:buSzPct val="100000"/>
              <a:buFont typeface="Arial"/>
              <a:buChar char="•"/>
            </a:pPr>
            <a:r>
              <a:rPr sz="1300" b="1" i="0">
                <a:solidFill>
                  <a:srgbClr val="616161"/>
                </a:solidFill>
                <a:latin typeface="Proxima Nova"/>
              </a:rPr>
              <a:t>Nodes List:</a:t>
            </a:r>
            <a:r>
              <a:rPr sz="1300" b="0" i="0">
                <a:solidFill>
                  <a:srgbClr val="616161"/>
                </a:solidFill>
                <a:latin typeface="Proxima Nova"/>
              </a:rPr>
              <a:t> A list containing all the nodes participating in the consensus algorithm.</a:t>
            </a:r>
          </a:p>
        </p:txBody>
      </p:sp>
      <p:sp>
        <p:nvSpPr>
          <p:cNvPr id="8" name="Rectangle 7"/>
          <p:cNvSpPr/>
          <p:nvPr/>
        </p:nvSpPr>
        <p:spPr>
          <a:xfrm>
            <a:off x="47244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dy3w75ay.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Leader Election Algorithm</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4988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Total Contribution Calculation:</a:t>
            </a:r>
            <a:r>
              <a:rPr sz="1300" b="0" i="0">
                <a:solidFill>
                  <a:srgbClr val="616161"/>
                </a:solidFill>
                <a:latin typeface="Proxima Nova"/>
              </a:rPr>
              <a:t> Calculate the sum of contributions from all nodes.</a:t>
            </a:r>
          </a:p>
          <a:p>
            <a:pPr marL="228600" lvl="1" indent="-91440" algn="l">
              <a:spcBef>
                <a:spcPts val="1200"/>
              </a:spcBef>
              <a:spcAft>
                <a:spcPts val="0"/>
              </a:spcAft>
              <a:buSzPct val="100000"/>
              <a:buFont typeface="Arial"/>
              <a:buChar char="•"/>
            </a:pPr>
            <a:r>
              <a:rPr sz="1300" b="1" i="0">
                <a:solidFill>
                  <a:srgbClr val="616161"/>
                </a:solidFill>
                <a:latin typeface="Proxima Nova"/>
              </a:rPr>
              <a:t>Hash Generation:</a:t>
            </a:r>
            <a:r>
              <a:rPr sz="1300" b="0" i="0">
                <a:solidFill>
                  <a:srgbClr val="616161"/>
                </a:solidFill>
                <a:latin typeface="Proxima Nova"/>
              </a:rPr>
              <a:t> Each node generates a hash based on the global randomness and its private key.</a:t>
            </a:r>
          </a:p>
          <a:p>
            <a:pPr marL="228600" lvl="1" indent="-91440" algn="l">
              <a:spcBef>
                <a:spcPts val="1200"/>
              </a:spcBef>
              <a:spcAft>
                <a:spcPts val="0"/>
              </a:spcAft>
              <a:buSzPct val="100000"/>
              <a:buFont typeface="Arial"/>
              <a:buChar char="•"/>
            </a:pPr>
            <a:r>
              <a:rPr sz="1300" b="1" i="0">
                <a:solidFill>
                  <a:srgbClr val="616161"/>
                </a:solidFill>
                <a:latin typeface="Proxima Nova"/>
              </a:rPr>
              <a:t>Candidate Verification:</a:t>
            </a:r>
            <a:r>
              <a:rPr sz="1300" b="0" i="0">
                <a:solidFill>
                  <a:srgbClr val="616161"/>
                </a:solidFill>
                <a:latin typeface="Proxima Nova"/>
              </a:rPr>
              <a:t> Nodes verify each other's hashes to ensure they meet the selection criteria.</a:t>
            </a:r>
          </a:p>
          <a:p>
            <a:pPr marL="228600" lvl="1" indent="-91440" algn="l">
              <a:spcBef>
                <a:spcPts val="1200"/>
              </a:spcBef>
              <a:spcAft>
                <a:spcPts val="0"/>
              </a:spcAft>
              <a:buSzPct val="100000"/>
              <a:buFont typeface="Arial"/>
              <a:buChar char="•"/>
            </a:pPr>
            <a:r>
              <a:rPr sz="1300" b="1" i="0">
                <a:solidFill>
                  <a:srgbClr val="616161"/>
                </a:solidFill>
                <a:latin typeface="Proxima Nova"/>
              </a:rPr>
              <a:t>Leader Selection:</a:t>
            </a:r>
            <a:r>
              <a:rPr sz="1300" b="0" i="0">
                <a:solidFill>
                  <a:srgbClr val="616161"/>
                </a:solidFill>
                <a:latin typeface="Proxima Nova"/>
              </a:rPr>
              <a:t> The node with the smallest valid hash is elected as the leader.</a:t>
            </a:r>
          </a:p>
        </p:txBody>
      </p:sp>
      <p:sp>
        <p:nvSpPr>
          <p:cNvPr id="8" name="Rectangle 7"/>
          <p:cNvSpPr/>
          <p:nvPr/>
        </p:nvSpPr>
        <p:spPr>
          <a:xfrm>
            <a:off x="47244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umu5ps40.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Node Representation and Hash Generation</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193506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Node Attributes:</a:t>
            </a:r>
            <a:r>
              <a:rPr sz="1300" b="0" i="0">
                <a:solidFill>
                  <a:srgbClr val="616161"/>
                </a:solidFill>
                <a:latin typeface="Proxima Nova"/>
              </a:rPr>
              <a:t> Each node has an ID, address, public key, private key, and contribution value.</a:t>
            </a:r>
          </a:p>
          <a:p>
            <a:pPr marL="228600" lvl="1" indent="-91440" algn="l">
              <a:spcBef>
                <a:spcPts val="1200"/>
              </a:spcBef>
              <a:spcAft>
                <a:spcPts val="0"/>
              </a:spcAft>
              <a:buSzPct val="100000"/>
              <a:buFont typeface="Arial"/>
              <a:buChar char="•"/>
            </a:pPr>
            <a:r>
              <a:rPr sz="1300" b="1" i="0">
                <a:solidFill>
                  <a:srgbClr val="616161"/>
                </a:solidFill>
                <a:latin typeface="Proxima Nova"/>
              </a:rPr>
              <a:t>Hash Generation:</a:t>
            </a:r>
            <a:r>
              <a:rPr sz="1300" b="0" i="0">
                <a:solidFill>
                  <a:srgbClr val="616161"/>
                </a:solidFill>
                <a:latin typeface="Proxima Nova"/>
              </a:rPr>
              <a:t> Nodes use their private key and the global randomness to generate a hash.</a:t>
            </a:r>
          </a:p>
          <a:p>
            <a:pPr marL="228600" lvl="1" indent="-91440" algn="l">
              <a:spcBef>
                <a:spcPts val="1200"/>
              </a:spcBef>
              <a:spcAft>
                <a:spcPts val="0"/>
              </a:spcAft>
              <a:buSzPct val="100000"/>
              <a:buFont typeface="Arial"/>
              <a:buChar char="•"/>
            </a:pPr>
            <a:r>
              <a:rPr sz="1300" b="1" i="0">
                <a:solidFill>
                  <a:srgbClr val="616161"/>
                </a:solidFill>
                <a:latin typeface="Proxima Nova"/>
              </a:rPr>
              <a:t>Hash Verification:</a:t>
            </a:r>
            <a:r>
              <a:rPr sz="1300" b="0" i="0">
                <a:solidFill>
                  <a:srgbClr val="616161"/>
                </a:solidFill>
                <a:latin typeface="Proxima Nova"/>
              </a:rPr>
              <a:t> Nodes verify each other's hashes to ensure they are valid and meet the selection criteria.</a:t>
            </a:r>
          </a:p>
        </p:txBody>
      </p:sp>
      <p:sp>
        <p:nvSpPr>
          <p:cNvPr id="8" name="Rectangle 7"/>
          <p:cNvSpPr/>
          <p:nvPr/>
        </p:nvSpPr>
        <p:spPr>
          <a:xfrm>
            <a:off x="47244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ngebjyce.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Verifiable Random Function (VRF)</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55210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Key Pair Generation:</a:t>
            </a:r>
            <a:r>
              <a:rPr sz="1300" b="0" i="0">
                <a:solidFill>
                  <a:srgbClr val="616161"/>
                </a:solidFill>
                <a:latin typeface="Proxima Nova"/>
              </a:rPr>
              <a:t> Each node generates a public-private key pair.</a:t>
            </a:r>
          </a:p>
          <a:p>
            <a:pPr marL="228600" lvl="1" indent="-91440" algn="l">
              <a:spcBef>
                <a:spcPts val="1200"/>
              </a:spcBef>
              <a:spcAft>
                <a:spcPts val="0"/>
              </a:spcAft>
              <a:buSzPct val="100000"/>
              <a:buFont typeface="Arial"/>
              <a:buChar char="•"/>
            </a:pPr>
            <a:r>
              <a:rPr sz="1300" b="1" i="0">
                <a:solidFill>
                  <a:srgbClr val="616161"/>
                </a:solidFill>
                <a:latin typeface="Proxima Nova"/>
              </a:rPr>
              <a:t>Hash Generation:</a:t>
            </a:r>
            <a:r>
              <a:rPr sz="1300" b="0" i="0">
                <a:solidFill>
                  <a:srgbClr val="616161"/>
                </a:solidFill>
                <a:latin typeface="Proxima Nova"/>
              </a:rPr>
              <a:t> Using the private key, nodes generate a hash from the global randomness. If they don’t pass the 2nd round, they will return a NULL value; else, they will return their hash.</a:t>
            </a:r>
          </a:p>
          <a:p>
            <a:pPr marL="228600" lvl="1" indent="-91440" algn="l">
              <a:spcBef>
                <a:spcPts val="1200"/>
              </a:spcBef>
              <a:spcAft>
                <a:spcPts val="0"/>
              </a:spcAft>
              <a:buSzPct val="100000"/>
              <a:buFont typeface="Arial"/>
              <a:buChar char="•"/>
            </a:pPr>
            <a:r>
              <a:rPr sz="1300" b="1" i="0">
                <a:solidFill>
                  <a:srgbClr val="616161"/>
                </a:solidFill>
                <a:latin typeface="Proxima Nova"/>
              </a:rPr>
              <a:t>Hash Verification:</a:t>
            </a:r>
            <a:r>
              <a:rPr sz="1300" b="0" i="0">
                <a:solidFill>
                  <a:srgbClr val="616161"/>
                </a:solidFill>
                <a:latin typeface="Proxima Nova"/>
              </a:rPr>
              <a:t> Using the public key, randomness, and hash, nodes verify the hashes generated by other nodes and check if the node has passed the 2nd round.</a:t>
            </a:r>
          </a:p>
        </p:txBody>
      </p:sp>
      <p:sp>
        <p:nvSpPr>
          <p:cNvPr id="8" name="Rectangle 7"/>
          <p:cNvSpPr/>
          <p:nvPr/>
        </p:nvSpPr>
        <p:spPr>
          <a:xfrm>
            <a:off x="47244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yvl3c30x.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Using SHA-256 with ECDSA</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200" b="0" i="0">
                <a:solidFill>
                  <a:srgbClr val="616161"/>
                </a:solidFill>
                <a:latin typeface="Proxima Nova"/>
              </a:defRPr>
            </a:pPr>
            <a:endParaRPr/>
          </a:p>
        </p:txBody>
      </p:sp>
      <p:sp>
        <p:nvSpPr>
          <p:cNvPr id="5" name="Rectangle 4"/>
          <p:cNvSpPr/>
          <p:nvPr/>
        </p:nvSpPr>
        <p:spPr>
          <a:xfrm>
            <a:off x="228600" y="1508670"/>
            <a:ext cx="8686800" cy="305395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305395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305395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200" b="1" i="0">
                <a:solidFill>
                  <a:srgbClr val="616161"/>
                </a:solidFill>
                <a:latin typeface="Proxima Nova"/>
              </a:rPr>
              <a:t>Introduction:</a:t>
            </a:r>
            <a:r>
              <a:rPr sz="1200" b="0" i="0">
                <a:solidFill>
                  <a:srgbClr val="616161"/>
                </a:solidFill>
                <a:latin typeface="Proxima Nova"/>
              </a:rPr>
              <a:t> SHA-256 is a cryptographic hash function that produces a 256-bit hash value. ECDSA (Elliptic Curve Digital Signature Algorithm) is a public key encryption technique based on elliptic curve cryptography.</a:t>
            </a:r>
          </a:p>
          <a:p>
            <a:pPr marL="228600" lvl="1" indent="-91440" algn="l">
              <a:spcBef>
                <a:spcPts val="1200"/>
              </a:spcBef>
              <a:spcAft>
                <a:spcPts val="0"/>
              </a:spcAft>
              <a:buSzPct val="100000"/>
              <a:buFont typeface="Arial"/>
              <a:buChar char="•"/>
            </a:pPr>
            <a:r>
              <a:rPr sz="1200" b="1" i="0">
                <a:solidFill>
                  <a:srgbClr val="616161"/>
                </a:solidFill>
                <a:latin typeface="Proxima Nova"/>
              </a:rPr>
              <a:t>How It Works:</a:t>
            </a:r>
            <a:r>
              <a:rPr sz="1200" b="0" i="0">
                <a:solidFill>
                  <a:srgbClr val="616161"/>
                </a:solidFill>
                <a:latin typeface="Proxima Nova"/>
              </a:rPr>
              <a:t> 1. Hashing: The message is hashed using SHA-256. 2. Signing: The hash is then signed using ECDSA with the sender's private key. 3. Verification: The signature is verified using the sender's public key.</a:t>
            </a:r>
          </a:p>
          <a:p>
            <a:pPr marL="228600" lvl="1" indent="-91440" algn="l">
              <a:spcBef>
                <a:spcPts val="1200"/>
              </a:spcBef>
              <a:spcAft>
                <a:spcPts val="0"/>
              </a:spcAft>
              <a:buSzPct val="100000"/>
              <a:buFont typeface="Arial"/>
              <a:buChar char="•"/>
            </a:pPr>
            <a:r>
              <a:rPr sz="1200" b="1" i="0">
                <a:solidFill>
                  <a:srgbClr val="616161"/>
                </a:solidFill>
                <a:latin typeface="Proxima Nova"/>
              </a:rPr>
              <a:t>Benefits:</a:t>
            </a:r>
            <a:r>
              <a:rPr sz="1200" b="0" i="0">
                <a:solidFill>
                  <a:srgbClr val="616161"/>
                </a:solidFill>
                <a:latin typeface="Proxima Nova"/>
              </a:rPr>
              <a:t> - SHA-256 and ECDSA provide robust security against cryptographic attacks. - Shorter key lengths for equivalent security levels compared to other algorithms. - Data integrity and authenticity, preventing tampering and forgery.</a:t>
            </a:r>
          </a:p>
        </p:txBody>
      </p:sp>
      <p:sp>
        <p:nvSpPr>
          <p:cNvPr id="8" name="Rectangle 7"/>
          <p:cNvSpPr/>
          <p:nvPr/>
        </p:nvSpPr>
        <p:spPr>
          <a:xfrm>
            <a:off x="4724400" y="1508670"/>
            <a:ext cx="4190999" cy="305395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5hwdmwwb.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Mathematical Details</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3016746"/>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3016746"/>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3016746"/>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Exponential Function for Selection Probability:</a:t>
            </a:r>
            <a:r>
              <a:rPr sz="1300" b="0" i="0">
                <a:solidFill>
                  <a:srgbClr val="616161"/>
                </a:solidFill>
                <a:latin typeface="Proxima Nova"/>
              </a:rPr>
              <a:t> The probability function f(q, Q) = 1 - e^(-q⋅u), where u = ln(1/(1-t)) and t = 1/Q, determines the likelihood of a node being selected as a candidate based on its contribution. Here, q is the current node contribution, and Q is the total contribution (sum of all q).</a:t>
            </a:r>
          </a:p>
          <a:p>
            <a:pPr marL="228600" lvl="1" indent="-91440" algn="l">
              <a:spcBef>
                <a:spcPts val="1200"/>
              </a:spcBef>
              <a:spcAft>
                <a:spcPts val="0"/>
              </a:spcAft>
              <a:buSzPct val="100000"/>
              <a:buFont typeface="Arial"/>
              <a:buChar char="•"/>
            </a:pPr>
            <a:r>
              <a:rPr sz="1300" b="1" i="0">
                <a:solidFill>
                  <a:srgbClr val="616161"/>
                </a:solidFill>
                <a:latin typeface="Proxima Nova"/>
              </a:rPr>
              <a:t>Hash Value and Selection:</a:t>
            </a:r>
            <a:r>
              <a:rPr sz="1300" b="0" i="0">
                <a:solidFill>
                  <a:srgbClr val="616161"/>
                </a:solidFill>
                <a:latin typeface="Proxima Nova"/>
              </a:rPr>
              <a:t> The generated hash, after reversing, is converted into a numerical value. This value is compared with a threshold based on the node's contribution. Only nodes with hash values meeting the threshold are considered for leader election. This is the 2nd round.</a:t>
            </a:r>
          </a:p>
        </p:txBody>
      </p:sp>
      <p:sp>
        <p:nvSpPr>
          <p:cNvPr id="8" name="Rectangle 7"/>
          <p:cNvSpPr/>
          <p:nvPr/>
        </p:nvSpPr>
        <p:spPr>
          <a:xfrm>
            <a:off x="4724400" y="1508670"/>
            <a:ext cx="4190999" cy="3016746"/>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oto75mck.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0</TotalTime>
  <Words>942</Words>
  <PresentationFormat>On-screen Show (16:9)</PresentationFormat>
  <Paragraphs>45</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Tw Cen MT</vt:lpstr>
      <vt:lpstr>Proxima Nova</vt:lpstr>
      <vt:lpstr>Wingdings</vt:lpstr>
      <vt:lpstr>Wingdings 2</vt:lpstr>
      <vt:lpstr>Median</vt:lpstr>
      <vt:lpstr>Leader Election Project Overview</vt:lpstr>
      <vt:lpstr>Project Structure</vt:lpstr>
      <vt:lpstr>Main Execution Flow</vt:lpstr>
      <vt:lpstr>Global Configuration</vt:lpstr>
      <vt:lpstr>Leader Election Algorithm</vt:lpstr>
      <vt:lpstr>Node Representation and Hash Generation</vt:lpstr>
      <vt:lpstr>Verifiable Random Function (VRF)</vt:lpstr>
      <vt:lpstr>Using SHA-256 with ECDSA</vt:lpstr>
      <vt:lpstr>Mathematical Details</vt:lpstr>
      <vt:lpstr>Why VRF</vt:lpstr>
      <vt:lpstr>Application on Mobile Application</vt:lpstr>
      <vt:lpstr>Problem Encountered</vt:lpstr>
      <vt:lpstr>Conclusion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Leader Election Project Overview</dc:title>
  <cp:lastModifiedBy>ABHISHEK</cp:lastModifiedBy>
  <cp:revision>1</cp:revision>
  <dcterms:modified xsi:type="dcterms:W3CDTF">2024-07-10T12:31:16Z</dcterms:modified>
</cp:coreProperties>
</file>